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1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38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5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90811A-7258-4281-B710-4D26004A7159}" type="doc">
      <dgm:prSet loTypeId="urn:microsoft.com/office/officeart/2008/layout/RadialCluster" loCatId="cycle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8A3D743-B7DB-454E-85C1-6DDB8EFEC053}">
      <dgm:prSet phldrT="[Text]" custT="1"/>
      <dgm:spPr/>
      <dgm:t>
        <a:bodyPr/>
        <a:lstStyle/>
        <a:p>
          <a:r>
            <a:rPr lang="en-US" sz="1600" dirty="0"/>
            <a:t>Doctoral Flow Chart</a:t>
          </a:r>
        </a:p>
      </dgm:t>
    </dgm:pt>
    <dgm:pt modelId="{9292E6A1-69E4-48A2-921A-010AAC0C3C2F}" type="parTrans" cxnId="{529D7DAD-FA6E-480C-A569-9D344F0C60FA}">
      <dgm:prSet/>
      <dgm:spPr/>
      <dgm:t>
        <a:bodyPr/>
        <a:lstStyle/>
        <a:p>
          <a:endParaRPr lang="en-US"/>
        </a:p>
      </dgm:t>
    </dgm:pt>
    <dgm:pt modelId="{7C09DCC7-E7AF-49AF-9325-838C6CFED00A}" type="sibTrans" cxnId="{529D7DAD-FA6E-480C-A569-9D344F0C60FA}">
      <dgm:prSet/>
      <dgm:spPr/>
      <dgm:t>
        <a:bodyPr/>
        <a:lstStyle/>
        <a:p>
          <a:endParaRPr lang="en-US"/>
        </a:p>
      </dgm:t>
    </dgm:pt>
    <dgm:pt modelId="{A7608178-1E6D-4CC0-9EEA-5FF76C8C388F}">
      <dgm:prSet phldrT="[Text]" custT="1"/>
      <dgm:spPr/>
      <dgm:t>
        <a:bodyPr/>
        <a:lstStyle/>
        <a:p>
          <a:r>
            <a:rPr lang="en-US" sz="1600" baseline="0" dirty="0"/>
            <a:t>Program of Study &amp; Doctoral Advisory Committee</a:t>
          </a:r>
        </a:p>
      </dgm:t>
    </dgm:pt>
    <dgm:pt modelId="{DF8E02DE-5698-4821-B451-B21A5F733970}" type="parTrans" cxnId="{4BA90732-A506-42B8-B206-6A246539F541}">
      <dgm:prSet/>
      <dgm:spPr/>
      <dgm:t>
        <a:bodyPr/>
        <a:lstStyle/>
        <a:p>
          <a:endParaRPr lang="en-US"/>
        </a:p>
      </dgm:t>
    </dgm:pt>
    <dgm:pt modelId="{0C035A24-11BC-46A7-B782-322B9CE20FC8}" type="sibTrans" cxnId="{4BA90732-A506-42B8-B206-6A246539F541}">
      <dgm:prSet/>
      <dgm:spPr/>
      <dgm:t>
        <a:bodyPr/>
        <a:lstStyle/>
        <a:p>
          <a:endParaRPr lang="en-US"/>
        </a:p>
      </dgm:t>
    </dgm:pt>
    <dgm:pt modelId="{E74BC9F1-A91D-423C-B97E-67EB30362EBA}">
      <dgm:prSet phldrT="[Text]" custT="1"/>
      <dgm:spPr/>
      <dgm:t>
        <a:bodyPr/>
        <a:lstStyle/>
        <a:p>
          <a:r>
            <a:rPr lang="en-US" sz="1600" dirty="0"/>
            <a:t>Residency Form</a:t>
          </a:r>
        </a:p>
      </dgm:t>
    </dgm:pt>
    <dgm:pt modelId="{F6367EE6-5F0D-4262-937A-9EC6795BA964}" type="parTrans" cxnId="{A3906822-CB7A-4D48-90A0-E74CA6C43492}">
      <dgm:prSet/>
      <dgm:spPr/>
      <dgm:t>
        <a:bodyPr/>
        <a:lstStyle/>
        <a:p>
          <a:endParaRPr lang="en-US"/>
        </a:p>
      </dgm:t>
    </dgm:pt>
    <dgm:pt modelId="{0B3FF448-0DFE-4A55-8E06-813404CB4259}" type="sibTrans" cxnId="{A3906822-CB7A-4D48-90A0-E74CA6C43492}">
      <dgm:prSet/>
      <dgm:spPr/>
      <dgm:t>
        <a:bodyPr/>
        <a:lstStyle/>
        <a:p>
          <a:endParaRPr lang="en-US"/>
        </a:p>
      </dgm:t>
    </dgm:pt>
    <dgm:pt modelId="{1F8AF0AB-0914-4F9A-BBE1-396F204A5300}">
      <dgm:prSet phldrT="[Text]" custT="1"/>
      <dgm:spPr/>
      <dgm:t>
        <a:bodyPr/>
        <a:lstStyle/>
        <a:p>
          <a:r>
            <a:rPr lang="en-US" sz="1400" dirty="0"/>
            <a:t>Comprehensive Exam</a:t>
          </a:r>
        </a:p>
      </dgm:t>
    </dgm:pt>
    <dgm:pt modelId="{085A2BD1-FFF0-425F-9DFC-942DBC9D778E}" type="parTrans" cxnId="{33A23624-738F-4BA5-BA46-D7BA57E347E9}">
      <dgm:prSet/>
      <dgm:spPr/>
      <dgm:t>
        <a:bodyPr/>
        <a:lstStyle/>
        <a:p>
          <a:endParaRPr lang="en-US"/>
        </a:p>
      </dgm:t>
    </dgm:pt>
    <dgm:pt modelId="{A36B47AC-C47F-4C5A-A665-A0C4E8887FBB}" type="sibTrans" cxnId="{33A23624-738F-4BA5-BA46-D7BA57E347E9}">
      <dgm:prSet/>
      <dgm:spPr/>
      <dgm:t>
        <a:bodyPr/>
        <a:lstStyle/>
        <a:p>
          <a:endParaRPr lang="en-US"/>
        </a:p>
      </dgm:t>
    </dgm:pt>
    <dgm:pt modelId="{0137DA66-D3B1-4F42-A5EF-34D33DB76857}" type="pres">
      <dgm:prSet presAssocID="{A090811A-7258-4281-B710-4D26004A7159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3FEB04C8-1792-4EEA-98BF-67A1C2ACE698}" type="pres">
      <dgm:prSet presAssocID="{28A3D743-B7DB-454E-85C1-6DDB8EFEC053}" presName="singleCycle" presStyleCnt="0"/>
      <dgm:spPr/>
    </dgm:pt>
    <dgm:pt modelId="{35587A18-E40A-4450-902E-1324F458972A}" type="pres">
      <dgm:prSet presAssocID="{28A3D743-B7DB-454E-85C1-6DDB8EFEC053}" presName="singleCenter" presStyleLbl="node1" presStyleIdx="0" presStyleCnt="4">
        <dgm:presLayoutVars>
          <dgm:chMax val="7"/>
          <dgm:chPref val="7"/>
        </dgm:presLayoutVars>
      </dgm:prSet>
      <dgm:spPr/>
    </dgm:pt>
    <dgm:pt modelId="{131B72AB-12C1-4816-AD0A-C27D6A6C6021}" type="pres">
      <dgm:prSet presAssocID="{DF8E02DE-5698-4821-B451-B21A5F733970}" presName="Name56" presStyleLbl="parChTrans1D2" presStyleIdx="0" presStyleCnt="3"/>
      <dgm:spPr/>
    </dgm:pt>
    <dgm:pt modelId="{745306E3-B79F-4D80-B939-962869225711}" type="pres">
      <dgm:prSet presAssocID="{A7608178-1E6D-4CC0-9EEA-5FF76C8C388F}" presName="text0" presStyleLbl="node1" presStyleIdx="1" presStyleCnt="4" custScaleX="250937">
        <dgm:presLayoutVars>
          <dgm:bulletEnabled val="1"/>
        </dgm:presLayoutVars>
      </dgm:prSet>
      <dgm:spPr/>
    </dgm:pt>
    <dgm:pt modelId="{ABA5DAB6-7E8A-45C8-8AD4-FA82E5A460ED}" type="pres">
      <dgm:prSet presAssocID="{F6367EE6-5F0D-4262-937A-9EC6795BA964}" presName="Name56" presStyleLbl="parChTrans1D2" presStyleIdx="1" presStyleCnt="3"/>
      <dgm:spPr/>
    </dgm:pt>
    <dgm:pt modelId="{3ED15197-3CC4-47CE-A3E7-63E9A8D5C1E6}" type="pres">
      <dgm:prSet presAssocID="{E74BC9F1-A91D-423C-B97E-67EB30362EBA}" presName="text0" presStyleLbl="node1" presStyleIdx="2" presStyleCnt="4" custScaleX="252634">
        <dgm:presLayoutVars>
          <dgm:bulletEnabled val="1"/>
        </dgm:presLayoutVars>
      </dgm:prSet>
      <dgm:spPr/>
    </dgm:pt>
    <dgm:pt modelId="{7BADB31A-9AC1-48EC-BB5D-FE96F4646876}" type="pres">
      <dgm:prSet presAssocID="{085A2BD1-FFF0-425F-9DFC-942DBC9D778E}" presName="Name56" presStyleLbl="parChTrans1D2" presStyleIdx="2" presStyleCnt="3"/>
      <dgm:spPr/>
    </dgm:pt>
    <dgm:pt modelId="{5DAEEBFC-B8E1-4397-B0E2-3149E47C48D1}" type="pres">
      <dgm:prSet presAssocID="{1F8AF0AB-0914-4F9A-BBE1-396F204A5300}" presName="text0" presStyleLbl="node1" presStyleIdx="3" presStyleCnt="4" custScaleX="255902">
        <dgm:presLayoutVars>
          <dgm:bulletEnabled val="1"/>
        </dgm:presLayoutVars>
      </dgm:prSet>
      <dgm:spPr/>
    </dgm:pt>
  </dgm:ptLst>
  <dgm:cxnLst>
    <dgm:cxn modelId="{A3906822-CB7A-4D48-90A0-E74CA6C43492}" srcId="{28A3D743-B7DB-454E-85C1-6DDB8EFEC053}" destId="{E74BC9F1-A91D-423C-B97E-67EB30362EBA}" srcOrd="1" destOrd="0" parTransId="{F6367EE6-5F0D-4262-937A-9EC6795BA964}" sibTransId="{0B3FF448-0DFE-4A55-8E06-813404CB4259}"/>
    <dgm:cxn modelId="{33A23624-738F-4BA5-BA46-D7BA57E347E9}" srcId="{28A3D743-B7DB-454E-85C1-6DDB8EFEC053}" destId="{1F8AF0AB-0914-4F9A-BBE1-396F204A5300}" srcOrd="2" destOrd="0" parTransId="{085A2BD1-FFF0-425F-9DFC-942DBC9D778E}" sibTransId="{A36B47AC-C47F-4C5A-A665-A0C4E8887FBB}"/>
    <dgm:cxn modelId="{0D92BB30-8747-4E17-8400-3CEF50AFE774}" type="presOf" srcId="{DF8E02DE-5698-4821-B451-B21A5F733970}" destId="{131B72AB-12C1-4816-AD0A-C27D6A6C6021}" srcOrd="0" destOrd="0" presId="urn:microsoft.com/office/officeart/2008/layout/RadialCluster"/>
    <dgm:cxn modelId="{4BA90732-A506-42B8-B206-6A246539F541}" srcId="{28A3D743-B7DB-454E-85C1-6DDB8EFEC053}" destId="{A7608178-1E6D-4CC0-9EEA-5FF76C8C388F}" srcOrd="0" destOrd="0" parTransId="{DF8E02DE-5698-4821-B451-B21A5F733970}" sibTransId="{0C035A24-11BC-46A7-B782-322B9CE20FC8}"/>
    <dgm:cxn modelId="{2A7F8246-1B2A-49A9-9F81-137FF6FCF996}" type="presOf" srcId="{F6367EE6-5F0D-4262-937A-9EC6795BA964}" destId="{ABA5DAB6-7E8A-45C8-8AD4-FA82E5A460ED}" srcOrd="0" destOrd="0" presId="urn:microsoft.com/office/officeart/2008/layout/RadialCluster"/>
    <dgm:cxn modelId="{39180671-6A06-4462-82D4-F9409BABD1C8}" type="presOf" srcId="{085A2BD1-FFF0-425F-9DFC-942DBC9D778E}" destId="{7BADB31A-9AC1-48EC-BB5D-FE96F4646876}" srcOrd="0" destOrd="0" presId="urn:microsoft.com/office/officeart/2008/layout/RadialCluster"/>
    <dgm:cxn modelId="{4FE82475-5380-4B68-AECC-A61FEBE26F6C}" type="presOf" srcId="{28A3D743-B7DB-454E-85C1-6DDB8EFEC053}" destId="{35587A18-E40A-4450-902E-1324F458972A}" srcOrd="0" destOrd="0" presId="urn:microsoft.com/office/officeart/2008/layout/RadialCluster"/>
    <dgm:cxn modelId="{2EF80FAC-1BAC-4BA5-BFBC-5EBF0F611FA0}" type="presOf" srcId="{A090811A-7258-4281-B710-4D26004A7159}" destId="{0137DA66-D3B1-4F42-A5EF-34D33DB76857}" srcOrd="0" destOrd="0" presId="urn:microsoft.com/office/officeart/2008/layout/RadialCluster"/>
    <dgm:cxn modelId="{529D7DAD-FA6E-480C-A569-9D344F0C60FA}" srcId="{A090811A-7258-4281-B710-4D26004A7159}" destId="{28A3D743-B7DB-454E-85C1-6DDB8EFEC053}" srcOrd="0" destOrd="0" parTransId="{9292E6A1-69E4-48A2-921A-010AAC0C3C2F}" sibTransId="{7C09DCC7-E7AF-49AF-9325-838C6CFED00A}"/>
    <dgm:cxn modelId="{86A814BD-9871-4990-B8B3-7BCD0B1B3E6D}" type="presOf" srcId="{A7608178-1E6D-4CC0-9EEA-5FF76C8C388F}" destId="{745306E3-B79F-4D80-B939-962869225711}" srcOrd="0" destOrd="0" presId="urn:microsoft.com/office/officeart/2008/layout/RadialCluster"/>
    <dgm:cxn modelId="{BD8F08BE-ECBE-4A02-A97C-087CFBCB3368}" type="presOf" srcId="{1F8AF0AB-0914-4F9A-BBE1-396F204A5300}" destId="{5DAEEBFC-B8E1-4397-B0E2-3149E47C48D1}" srcOrd="0" destOrd="0" presId="urn:microsoft.com/office/officeart/2008/layout/RadialCluster"/>
    <dgm:cxn modelId="{7E86CEE6-9009-4387-AC91-DE52EF605ED4}" type="presOf" srcId="{E74BC9F1-A91D-423C-B97E-67EB30362EBA}" destId="{3ED15197-3CC4-47CE-A3E7-63E9A8D5C1E6}" srcOrd="0" destOrd="0" presId="urn:microsoft.com/office/officeart/2008/layout/RadialCluster"/>
    <dgm:cxn modelId="{8B643AF5-DF61-4107-AAA5-6EEB1BBD518D}" type="presParOf" srcId="{0137DA66-D3B1-4F42-A5EF-34D33DB76857}" destId="{3FEB04C8-1792-4EEA-98BF-67A1C2ACE698}" srcOrd="0" destOrd="0" presId="urn:microsoft.com/office/officeart/2008/layout/RadialCluster"/>
    <dgm:cxn modelId="{31AD5B87-4D08-4496-8DA8-6AA6AACC753C}" type="presParOf" srcId="{3FEB04C8-1792-4EEA-98BF-67A1C2ACE698}" destId="{35587A18-E40A-4450-902E-1324F458972A}" srcOrd="0" destOrd="0" presId="urn:microsoft.com/office/officeart/2008/layout/RadialCluster"/>
    <dgm:cxn modelId="{B913B45A-B348-4871-8A84-3A4B98662847}" type="presParOf" srcId="{3FEB04C8-1792-4EEA-98BF-67A1C2ACE698}" destId="{131B72AB-12C1-4816-AD0A-C27D6A6C6021}" srcOrd="1" destOrd="0" presId="urn:microsoft.com/office/officeart/2008/layout/RadialCluster"/>
    <dgm:cxn modelId="{D2527E58-D57B-416D-9C7F-35043CDECA33}" type="presParOf" srcId="{3FEB04C8-1792-4EEA-98BF-67A1C2ACE698}" destId="{745306E3-B79F-4D80-B939-962869225711}" srcOrd="2" destOrd="0" presId="urn:microsoft.com/office/officeart/2008/layout/RadialCluster"/>
    <dgm:cxn modelId="{3D158B5F-59B1-4997-8856-235E064C4CC9}" type="presParOf" srcId="{3FEB04C8-1792-4EEA-98BF-67A1C2ACE698}" destId="{ABA5DAB6-7E8A-45C8-8AD4-FA82E5A460ED}" srcOrd="3" destOrd="0" presId="urn:microsoft.com/office/officeart/2008/layout/RadialCluster"/>
    <dgm:cxn modelId="{8E0221FF-8A0D-4B06-A2E8-36D22F54A8E5}" type="presParOf" srcId="{3FEB04C8-1792-4EEA-98BF-67A1C2ACE698}" destId="{3ED15197-3CC4-47CE-A3E7-63E9A8D5C1E6}" srcOrd="4" destOrd="0" presId="urn:microsoft.com/office/officeart/2008/layout/RadialCluster"/>
    <dgm:cxn modelId="{F194EF45-A542-4F4C-8021-B8758EB964F1}" type="presParOf" srcId="{3FEB04C8-1792-4EEA-98BF-67A1C2ACE698}" destId="{7BADB31A-9AC1-48EC-BB5D-FE96F4646876}" srcOrd="5" destOrd="0" presId="urn:microsoft.com/office/officeart/2008/layout/RadialCluster"/>
    <dgm:cxn modelId="{665D8330-5033-41C3-805A-23852C2C152D}" type="presParOf" srcId="{3FEB04C8-1792-4EEA-98BF-67A1C2ACE698}" destId="{5DAEEBFC-B8E1-4397-B0E2-3149E47C48D1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587A18-E40A-4450-902E-1324F458972A}">
      <dsp:nvSpPr>
        <dsp:cNvPr id="0" name=""/>
        <dsp:cNvSpPr/>
      </dsp:nvSpPr>
      <dsp:spPr>
        <a:xfrm>
          <a:off x="4612244" y="2024392"/>
          <a:ext cx="1305401" cy="1305401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Doctoral Flow Chart</a:t>
          </a:r>
        </a:p>
      </dsp:txBody>
      <dsp:txXfrm>
        <a:off x="4675968" y="2088116"/>
        <a:ext cx="1177953" cy="1177953"/>
      </dsp:txXfrm>
    </dsp:sp>
    <dsp:sp modelId="{131B72AB-12C1-4816-AD0A-C27D6A6C6021}">
      <dsp:nvSpPr>
        <dsp:cNvPr id="0" name=""/>
        <dsp:cNvSpPr/>
      </dsp:nvSpPr>
      <dsp:spPr>
        <a:xfrm rot="16200000">
          <a:off x="4807103" y="1566549"/>
          <a:ext cx="91568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15684" y="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5306E3-B79F-4D80-B939-962869225711}">
      <dsp:nvSpPr>
        <dsp:cNvPr id="0" name=""/>
        <dsp:cNvSpPr/>
      </dsp:nvSpPr>
      <dsp:spPr>
        <a:xfrm>
          <a:off x="4167574" y="234088"/>
          <a:ext cx="2194742" cy="874618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baseline="0" dirty="0"/>
            <a:t>Program of Study &amp; Doctoral Advisory Committee</a:t>
          </a:r>
        </a:p>
      </dsp:txBody>
      <dsp:txXfrm>
        <a:off x="4210269" y="276783"/>
        <a:ext cx="2109352" cy="789228"/>
      </dsp:txXfrm>
    </dsp:sp>
    <dsp:sp modelId="{ABA5DAB6-7E8A-45C8-8AD4-FA82E5A460ED}">
      <dsp:nvSpPr>
        <dsp:cNvPr id="0" name=""/>
        <dsp:cNvSpPr/>
      </dsp:nvSpPr>
      <dsp:spPr>
        <a:xfrm rot="1800000">
          <a:off x="5892365" y="3148280"/>
          <a:ext cx="37740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77402" y="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D15197-3CC4-47CE-A3E7-63E9A8D5C1E6}">
      <dsp:nvSpPr>
        <dsp:cNvPr id="0" name=""/>
        <dsp:cNvSpPr/>
      </dsp:nvSpPr>
      <dsp:spPr>
        <a:xfrm>
          <a:off x="5897135" y="3242630"/>
          <a:ext cx="2209584" cy="874618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Residency Form</a:t>
          </a:r>
        </a:p>
      </dsp:txBody>
      <dsp:txXfrm>
        <a:off x="5939830" y="3285325"/>
        <a:ext cx="2124194" cy="789228"/>
      </dsp:txXfrm>
    </dsp:sp>
    <dsp:sp modelId="{7BADB31A-9AC1-48EC-BB5D-FE96F4646876}">
      <dsp:nvSpPr>
        <dsp:cNvPr id="0" name=""/>
        <dsp:cNvSpPr/>
      </dsp:nvSpPr>
      <dsp:spPr>
        <a:xfrm rot="9000000">
          <a:off x="4260124" y="3148280"/>
          <a:ext cx="37740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77402" y="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AEEBFC-B8E1-4397-B0E2-3149E47C48D1}">
      <dsp:nvSpPr>
        <dsp:cNvPr id="0" name=""/>
        <dsp:cNvSpPr/>
      </dsp:nvSpPr>
      <dsp:spPr>
        <a:xfrm>
          <a:off x="2408879" y="3242630"/>
          <a:ext cx="2238167" cy="874618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Comprehensive Exam</a:t>
          </a:r>
        </a:p>
      </dsp:txBody>
      <dsp:txXfrm>
        <a:off x="2451574" y="3285325"/>
        <a:ext cx="2152777" cy="7892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191DC-B524-479F-B4C0-6C650384A9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507C8D-DE0A-4448-9BF8-162F1587F9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25C832-62FA-4CB8-A63E-B260F1C29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B05FA-878A-4138-A5FE-827386544CE7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C22E1-C0CD-4A88-B18A-2F76DB7C0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8E2C34-6AFF-46B2-9AAE-BEAFC1DEF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8F813-2088-46F1-9853-DD8F38BEE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002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03575-8AAB-4845-BCAA-C03BB571C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E4BB78-81C0-4794-817E-40BB7809C8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255361-5EE0-4D8C-BFF4-AA449C72E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B05FA-878A-4138-A5FE-827386544CE7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C9A324-5AF7-448E-A2F9-742AAC3A7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C19938-970B-4DAF-9D87-46B535D1C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8F813-2088-46F1-9853-DD8F38BEE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479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3A865-2BB7-4E2E-8559-FA051C11A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EA9934-6295-48EE-BEFC-0A584D0E6B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E7830A-C172-414D-9F80-E6C62365A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B05FA-878A-4138-A5FE-827386544CE7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43DB54-F930-4F56-8BB3-A63A21457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7648B6-5D2A-48CF-AEFB-3DCA81C07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8F813-2088-46F1-9853-DD8F38BEE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998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A391E-247B-4A8F-B31E-AA1CE2045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EFE06-7442-41E6-8EF0-CA487B6F46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58B477-5FE2-494B-92E3-5FFEC0DC3E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C5871A-81C4-460E-92FA-BD9706EBB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B05FA-878A-4138-A5FE-827386544CE7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88E7D3-E9AE-4CAE-8CEE-2A36CB9A4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6F69CE-6558-42E7-87AA-13D60DB52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8F813-2088-46F1-9853-DD8F38BEE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149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309C4-5436-4242-A3A9-B12A0BDE7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9129DE-CA9D-4CFF-AD7E-951A4A956B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FEDBD1-45A2-4F8B-B97B-0533D261C0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B31016-E32A-4168-A81F-4F29BB8CAB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019DDA-D180-4879-B44A-D6BF84A60D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267B4B-1C4E-4D40-A4FB-F3632C90F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B05FA-878A-4138-A5FE-827386544CE7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53496A-3DEC-4049-A007-DB5D1B8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AB669F-380E-4B46-815D-C6B42DB9E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8F813-2088-46F1-9853-DD8F38BEE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615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73EF9-F66A-47DA-88A3-1784C7129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19666A-44F6-4DB4-827D-9F3FE1628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B05FA-878A-4138-A5FE-827386544CE7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3DF952-4541-49A5-A5D4-F760C0A76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3E8E6D-52B9-4AAC-8D9C-C0C17CE41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8F813-2088-46F1-9853-DD8F38BEE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95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36EB74-29AE-4980-8842-E36AA02D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B05FA-878A-4138-A5FE-827386544CE7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04DD90-2E84-4AEF-A83B-0980E8F29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DE367A-AF78-4928-915F-B8ABF44E0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8F813-2088-46F1-9853-DD8F38BEE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901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64087-344F-4CFD-B643-A704F272A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184850-8C9B-4027-869A-A6509FFBB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3F8364-114F-496B-AF56-7A88C9BFC6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77D546-D43E-4BE9-8E7F-B3B52B2DE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B05FA-878A-4138-A5FE-827386544CE7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0874AC-4922-40F7-B6FD-5273E8744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F66EA2-3F11-4892-8D9D-EBC34C409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8F813-2088-46F1-9853-DD8F38BEE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304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20A48-3DBF-426B-9E13-9417D037F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075E73-2F97-4FF4-A888-1E2D24B222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A7555C-30F8-4B62-A323-FCCDE6A2F7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BA7C8D-865F-4DBC-9270-F59FF7504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B05FA-878A-4138-A5FE-827386544CE7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20B634-46B8-448E-B9A8-A9447B9BF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93A026-889B-46AC-B620-C2B55EB81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8F813-2088-46F1-9853-DD8F38BEE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31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04F31-B860-491A-9709-55D176624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8FF009-7D34-42FB-8C46-FECA63528B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C873EB-2885-4081-86FA-6EAD59A53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B05FA-878A-4138-A5FE-827386544CE7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2EA73-9270-4EB4-9358-0A81593F6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CA346-918F-4FCF-B763-98CFC868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8F813-2088-46F1-9853-DD8F38BEE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975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9AA660-49A4-4751-A2E8-B9C3A650C8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7ED4F2-C1BD-4DFE-BB39-C532DC7372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B63E1-9855-4A4F-8BCA-89994479D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B05FA-878A-4138-A5FE-827386544CE7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3103D-F9D9-4B0C-B56A-8221609D9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30C15E-3B39-43EC-AA8A-6440B9596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8F813-2088-46F1-9853-DD8F38BEE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80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E587F3-F360-4D5E-AC4E-320F69A62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86E0E7-2990-43E2-AC99-56D3EADC31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DF2D6A-B19A-4257-B7CB-5C801686E6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0B05FA-878A-4138-A5FE-827386544CE7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1E2E2C-0899-44D2-8E36-46FD3CB57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D7B269-A18F-4237-B136-E7690743F6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98F813-2088-46F1-9853-DD8F38BEE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033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tion.gsu.edu/admissions/graduate-student-resources/#phd-students-advisory-committee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ducation.gsu.edu/download/doctorate-program-flow-chart/?wpdmdl=6569763" TargetMode="Externa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atalogs.gsu.edu/preview_program.php?catoid=5&amp;poid=1857&amp;returnto=607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dvisement.gsu.edu/self-service/academic-evaluations/degree-works-video-tutorials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ducation.gsu.edu/admissions/graduate-student-resources/#phd-students-advisory-committee" TargetMode="External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ducation.gsu.edu/eps/epsstudents/#student-resources" TargetMode="External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tion.gsu.edu/eps/epsstudents/#student-resources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4.bin"/><Relationship Id="rId4" Type="http://schemas.openxmlformats.org/officeDocument/2006/relationships/hyperlink" Target="https://education.gsu.edu/download/comprehensive-exam-report/?wpdmdl=6561040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dlawrence@gsu.edu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aws.gsu.edu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ducation.gsu.edu/admissions/graduate-student-resources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tion.gsu.edu/program/gcert-program-evaluation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ducation.gsu.edu/program/gcert-quantitative-research-education/" TargetMode="External"/><Relationship Id="rId4" Type="http://schemas.openxmlformats.org/officeDocument/2006/relationships/hyperlink" Target="https://education.gsu.edu/program/gcert-qualitative-research-education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ducation.gsu.edu/eps/epsstudents/#eps-conferences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9539D-49A8-4BA2-8CF1-917ED3AF31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24507"/>
            <a:ext cx="9144000" cy="766762"/>
          </a:xfrm>
        </p:spPr>
        <p:txBody>
          <a:bodyPr>
            <a:normAutofit fontScale="90000"/>
          </a:bodyPr>
          <a:lstStyle/>
          <a:p>
            <a:r>
              <a:rPr lang="en-US">
                <a:solidFill>
                  <a:schemeClr val="bg1"/>
                </a:solidFill>
              </a:rPr>
              <a:t>From Coursework to Comps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Ph.D. General Advising Session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B1E73C-5AF9-447A-BE15-DAB812B40D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3494" y="4982969"/>
            <a:ext cx="9144000" cy="1655762"/>
          </a:xfrm>
        </p:spPr>
        <p:txBody>
          <a:bodyPr/>
          <a:lstStyle/>
          <a:p>
            <a:r>
              <a:rPr lang="en-US" dirty="0"/>
              <a:t>Educational Policy Studies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247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851D74-87FF-0FA2-5964-82BEAF159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DCBBC-F829-8A04-1A21-AA7B76FB3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008" y="234496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Ph.D. Advising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3A5809-6A6A-7A85-9158-C49D7B0D80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</a:rPr>
              <a:t>Cultivating a relationship that works for you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</a:rPr>
              <a:t>Meet regularly so your advisor knows what’s going on in your life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</a:rPr>
              <a:t>Temporary – you have the option to switch advisors</a:t>
            </a:r>
          </a:p>
          <a:p>
            <a:pPr marL="0" indent="0">
              <a:buNone/>
            </a:pPr>
            <a:endParaRPr lang="en-US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</a:rPr>
              <a:t>Advisor’s signature must go on all of your forms </a:t>
            </a:r>
            <a:r>
              <a:rPr lang="en-US">
                <a:solidFill>
                  <a:schemeClr val="tx2"/>
                </a:solidFill>
              </a:rPr>
              <a:t>(petition, </a:t>
            </a:r>
            <a:r>
              <a:rPr lang="en-US" dirty="0">
                <a:solidFill>
                  <a:schemeClr val="tx2"/>
                </a:solidFill>
              </a:rPr>
              <a:t>program of study, etc.)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138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801FC8-294E-7B34-D8EC-6CE060773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AF9CC-1F9F-AB8C-CD8D-F34AEE900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041" y="337133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Doctoral Flow Chart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1E923CA-4FFB-7864-945E-FC8FD7A601C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92803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5587A18-E40A-4450-902E-1324F45897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dgm id="{35587A18-E40A-4450-902E-1324F45897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31B72AB-12C1-4816-AD0A-C27D6A6C60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>
                                            <p:graphicEl>
                                              <a:dgm id="{131B72AB-12C1-4816-AD0A-C27D6A6C60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45306E3-B79F-4D80-B939-962869225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>
                                            <p:graphicEl>
                                              <a:dgm id="{745306E3-B79F-4D80-B939-9628692257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BA5DAB6-7E8A-45C8-8AD4-FA82E5A460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4">
                                            <p:graphicEl>
                                              <a:dgm id="{ABA5DAB6-7E8A-45C8-8AD4-FA82E5A460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ED15197-3CC4-47CE-A3E7-63E9A8D5C1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4">
                                            <p:graphicEl>
                                              <a:dgm id="{3ED15197-3CC4-47CE-A3E7-63E9A8D5C1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BADB31A-9AC1-48EC-BB5D-FE96F46468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4">
                                            <p:graphicEl>
                                              <a:dgm id="{7BADB31A-9AC1-48EC-BB5D-FE96F46468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DAEEBFC-B8E1-4397-B0E2-3149E47C48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4">
                                            <p:graphicEl>
                                              <a:dgm id="{5DAEEBFC-B8E1-4397-B0E2-3149E47C48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8FEF1-D53F-4663-8232-15EB6213F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299" y="7464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Doctoral Flow Chart</a:t>
            </a:r>
          </a:p>
        </p:txBody>
      </p:sp>
      <p:graphicFrame>
        <p:nvGraphicFramePr>
          <p:cNvPr id="4" name="Content Placeholder 3">
            <a:hlinkClick r:id="rId3"/>
            <a:extLst>
              <a:ext uri="{FF2B5EF4-FFF2-40B4-BE49-F238E27FC236}">
                <a16:creationId xmlns:a16="http://schemas.microsoft.com/office/drawing/2014/main" id="{D62613B2-5E9E-4598-ABFE-A4D2718462C5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3764204"/>
              </p:ext>
            </p:extLst>
          </p:nvPr>
        </p:nvGraphicFramePr>
        <p:xfrm>
          <a:off x="3275045" y="1492898"/>
          <a:ext cx="5505198" cy="52904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4" imgW="4663369" imgH="6035040" progId="Acrobat.Document.DC">
                  <p:embed/>
                </p:oleObj>
              </mc:Choice>
              <mc:Fallback>
                <p:oleObj name="Acrobat Document" r:id="rId4" imgW="4663369" imgH="6035040" progId="Acrobat.Document.DC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4840D9DD-EAF5-45ED-A761-E8886643200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75045" y="1492898"/>
                        <a:ext cx="5505198" cy="52904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BC24F8B-0423-487D-9A9B-FFD123A65C9D}"/>
              </a:ext>
            </a:extLst>
          </p:cNvPr>
          <p:cNvSpPr txBox="1"/>
          <p:nvPr/>
        </p:nvSpPr>
        <p:spPr>
          <a:xfrm>
            <a:off x="969535" y="6321690"/>
            <a:ext cx="9744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2"/>
                </a:solidFill>
              </a:rPr>
              <a:t>The </a:t>
            </a:r>
            <a:r>
              <a:rPr lang="en-US" sz="2400" dirty="0">
                <a:solidFill>
                  <a:schemeClr val="tx2"/>
                </a:solidFill>
                <a:hlinkClick r:id="rId6"/>
              </a:rPr>
              <a:t>flowchart</a:t>
            </a:r>
            <a:r>
              <a:rPr lang="en-US" sz="2400" dirty="0">
                <a:solidFill>
                  <a:schemeClr val="tx2"/>
                </a:solidFill>
              </a:rPr>
              <a:t> can be used as a guide throughout your program</a:t>
            </a:r>
          </a:p>
        </p:txBody>
      </p:sp>
    </p:spTree>
    <p:extLst>
      <p:ext uri="{BB962C8B-B14F-4D97-AF65-F5344CB8AC3E}">
        <p14:creationId xmlns:p14="http://schemas.microsoft.com/office/powerpoint/2010/main" val="4276511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22A64-8ED5-4590-A09B-7CDD4731A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008" y="234496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Program of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0FB79A-AF0A-4CD6-AB50-91D67834C0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</a:rPr>
              <a:t>Due at the end of Year Two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</a:rPr>
              <a:t>EPS 9270 &amp; EPS 9260 should be listed in Major area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</a:rPr>
              <a:t>Major area will be 24 credit hours total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</a:rPr>
              <a:t>Consult with faculty advisor about what courses you should take</a:t>
            </a:r>
          </a:p>
          <a:p>
            <a:pPr marL="0" indent="0">
              <a:buNone/>
            </a:pPr>
            <a:endParaRPr lang="en-US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</a:rPr>
              <a:t>Two advanced courses are needed in the Research Core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</a:rPr>
              <a:t>Complete Catalog requirements are located </a:t>
            </a:r>
            <a:r>
              <a:rPr lang="en-US" dirty="0">
                <a:solidFill>
                  <a:schemeClr val="tx2"/>
                </a:solidFill>
                <a:hlinkClick r:id="rId3"/>
              </a:rPr>
              <a:t>here</a:t>
            </a:r>
            <a:endParaRPr lang="en-US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</a:rPr>
              <a:t>Your </a:t>
            </a:r>
            <a:r>
              <a:rPr lang="en-US" dirty="0">
                <a:solidFill>
                  <a:schemeClr val="tx2"/>
                </a:solidFill>
                <a:hlinkClick r:id="rId4"/>
              </a:rPr>
              <a:t>Academic Evaluation/</a:t>
            </a:r>
            <a:r>
              <a:rPr lang="en-US" dirty="0" err="1">
                <a:solidFill>
                  <a:schemeClr val="tx2"/>
                </a:solidFill>
                <a:hlinkClick r:id="rId4"/>
              </a:rPr>
              <a:t>DegreeWorks</a:t>
            </a:r>
            <a:r>
              <a:rPr lang="en-US" dirty="0">
                <a:solidFill>
                  <a:schemeClr val="tx2"/>
                </a:solidFill>
                <a:hlinkClick r:id="rId4"/>
              </a:rPr>
              <a:t> </a:t>
            </a:r>
            <a:r>
              <a:rPr lang="en-US" dirty="0">
                <a:solidFill>
                  <a:schemeClr val="tx2"/>
                </a:solidFill>
              </a:rPr>
              <a:t>will be updated after your Program of Study form is submitted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004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0B3A0-F622-4774-A8BA-F0674C25D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387" y="25315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Cognate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8D2AD-0611-45F7-8DB0-A52DB3BD1C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</a:rPr>
              <a:t>Cognate courses can be taken anywhere within GSU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</a:rPr>
              <a:t>CEHD courses must be 8000 level or higher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</a:rPr>
              <a:t>Graduate level courses outside of CEHD may be 6000 level or higher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</a:rPr>
              <a:t>Cognate area is 12 credit hours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058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E047A-9B45-45DC-8F45-1F74DD7B3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04" y="149797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Doctoral Advisory 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Committee Makeup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454CDB-B038-4504-99D5-7290F207D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</a:rPr>
              <a:t>Three members needed initially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</a:rPr>
              <a:t>Only one outside member allowed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</a:rPr>
              <a:t>Two members must be from CEHD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BC20FEE1-85D3-4307-8516-ACD2708FBF5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2208752"/>
              </p:ext>
            </p:extLst>
          </p:nvPr>
        </p:nvGraphicFramePr>
        <p:xfrm>
          <a:off x="7508964" y="1326423"/>
          <a:ext cx="4434980" cy="53497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663359" imgH="6035040" progId="Acrobat.Document.DC">
                  <p:embed/>
                </p:oleObj>
              </mc:Choice>
              <mc:Fallback>
                <p:oleObj name="Acrobat Document" r:id="rId3" imgW="4663359" imgH="6035040" progId="Acrobat.Document.DC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08964" y="1326423"/>
                        <a:ext cx="4434980" cy="53497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ight Arrow 4">
            <a:extLst>
              <a:ext uri="{FF2B5EF4-FFF2-40B4-BE49-F238E27FC236}">
                <a16:creationId xmlns:a16="http://schemas.microsoft.com/office/drawing/2014/main" id="{9C81DA2F-0C5E-496D-AEE1-FDE45881C545}"/>
              </a:ext>
            </a:extLst>
          </p:cNvPr>
          <p:cNvSpPr/>
          <p:nvPr/>
        </p:nvSpPr>
        <p:spPr>
          <a:xfrm>
            <a:off x="6096000" y="547193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8AC74E-F09F-47EC-BDE3-BE7E25E45BBB}"/>
              </a:ext>
            </a:extLst>
          </p:cNvPr>
          <p:cNvSpPr txBox="1"/>
          <p:nvPr/>
        </p:nvSpPr>
        <p:spPr>
          <a:xfrm>
            <a:off x="7733661" y="6527228"/>
            <a:ext cx="3592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Click </a:t>
            </a:r>
            <a:r>
              <a:rPr lang="en-US" dirty="0">
                <a:hlinkClick r:id="rId5"/>
              </a:rPr>
              <a:t>here </a:t>
            </a:r>
            <a:r>
              <a:rPr lang="en-US" dirty="0"/>
              <a:t>to download form</a:t>
            </a:r>
          </a:p>
        </p:txBody>
      </p:sp>
    </p:spTree>
    <p:extLst>
      <p:ext uri="{BB962C8B-B14F-4D97-AF65-F5344CB8AC3E}">
        <p14:creationId xmlns:p14="http://schemas.microsoft.com/office/powerpoint/2010/main" val="3627249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8C82F-DC7F-49B9-8A7C-636548E1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347" y="253582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Residency Form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F4E95B-E2BD-4FBE-93E2-6761A2C591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432"/>
              </a:spcBef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2"/>
                </a:solidFill>
              </a:rPr>
              <a:t>Scholarship </a:t>
            </a:r>
          </a:p>
          <a:p>
            <a:pPr lvl="1">
              <a:spcBef>
                <a:spcPts val="432"/>
              </a:spcBef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2"/>
                </a:solidFill>
              </a:rPr>
              <a:t>Participate in a faculty research project</a:t>
            </a:r>
          </a:p>
          <a:p>
            <a:pPr lvl="1">
              <a:spcBef>
                <a:spcPts val="432"/>
              </a:spcBef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2"/>
                </a:solidFill>
              </a:rPr>
              <a:t>Write a presentation or publication</a:t>
            </a:r>
          </a:p>
          <a:p>
            <a:pPr lvl="1">
              <a:spcBef>
                <a:spcPts val="432"/>
              </a:spcBef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2"/>
                </a:solidFill>
              </a:rPr>
              <a:t>Collect data for a research project</a:t>
            </a:r>
          </a:p>
          <a:p>
            <a:pPr lvl="1">
              <a:spcBef>
                <a:spcPts val="432"/>
              </a:spcBef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2"/>
                </a:solidFill>
              </a:rPr>
              <a:t>Do a research project (other than your dissertation)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2"/>
                </a:solidFill>
              </a:rPr>
              <a:t>Teaching, Service, and Professional Development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2"/>
                </a:solidFill>
              </a:rPr>
              <a:t>Work with faculty to teach a course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2"/>
                </a:solidFill>
              </a:rPr>
              <a:t>Serve on department and/or CEHD committee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2"/>
                </a:solidFill>
              </a:rPr>
              <a:t>Attend doctoral seminars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2"/>
                </a:solidFill>
              </a:rPr>
              <a:t>Serve as an intern in an outside agency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2"/>
                </a:solidFill>
              </a:rPr>
              <a:t>Assist in planning a conference or colloquium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2"/>
                </a:solidFill>
              </a:rPr>
              <a:t>Conduct a workshop, develop a seminar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2"/>
                </a:solidFill>
              </a:rPr>
              <a:t>Collegiality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2"/>
                </a:solidFill>
              </a:rPr>
              <a:t>Attend departmental meetings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2"/>
                </a:solidFill>
              </a:rPr>
              <a:t>Participate in fall and springs mixers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2"/>
                </a:solidFill>
              </a:rPr>
              <a:t>Contribute to the graduate student association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2"/>
                </a:solidFill>
              </a:rPr>
              <a:t>Participate in departmental and other college functions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C4FE1566-4460-40D1-8719-A711BD5050C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6017119"/>
              </p:ext>
            </p:extLst>
          </p:nvPr>
        </p:nvGraphicFramePr>
        <p:xfrm>
          <a:off x="6989078" y="1579145"/>
          <a:ext cx="4364722" cy="47734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6992803" imgH="7083915" progId="Word.Document.8">
                  <p:embed/>
                </p:oleObj>
              </mc:Choice>
              <mc:Fallback>
                <p:oleObj name="Document" r:id="rId3" imgW="6992803" imgH="7083915" progId="Word.Document.8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9E0D7C77-A106-40CD-A2A6-F6F1780DBD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89078" y="1579145"/>
                        <a:ext cx="4364722" cy="47734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D660FE4-3B02-4076-8329-37D4764EC17D}"/>
              </a:ext>
            </a:extLst>
          </p:cNvPr>
          <p:cNvSpPr txBox="1"/>
          <p:nvPr/>
        </p:nvSpPr>
        <p:spPr>
          <a:xfrm>
            <a:off x="6989078" y="6473577"/>
            <a:ext cx="48998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Complete form may be found </a:t>
            </a:r>
            <a:r>
              <a:rPr lang="en-US" sz="1400" dirty="0">
                <a:hlinkClick r:id="rId5"/>
              </a:rPr>
              <a:t>here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07856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FF556-A0E6-495E-999E-82C98942D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51" y="335474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Comprehensive Exams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ACC391-2697-422B-9C2A-AF9B89367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96878" cy="4351338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1900" dirty="0">
                <a:solidFill>
                  <a:schemeClr val="tx2"/>
                </a:solidFill>
              </a:rPr>
              <a:t>Students must defend Comps during the same semester it is started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900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900" dirty="0">
                <a:solidFill>
                  <a:schemeClr val="tx2"/>
                </a:solidFill>
              </a:rPr>
              <a:t>The majority of coursework should be complete prior to taking the Comprehensive Exam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900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900" dirty="0">
                <a:solidFill>
                  <a:schemeClr val="tx2"/>
                </a:solidFill>
              </a:rPr>
              <a:t>A student’s cumulative gpa in the doctoral program of study must be no less than 3.50 in order to take the Comprehensive Exam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900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900" dirty="0">
                <a:solidFill>
                  <a:schemeClr val="tx2"/>
                </a:solidFill>
              </a:rPr>
              <a:t>Students must notify the department chair in writing of their intention to take the Comprehensive Exam by September 15 for Fall semester or February 1 for Spring semester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900" dirty="0">
                <a:solidFill>
                  <a:schemeClr val="tx2"/>
                </a:solidFill>
              </a:rPr>
              <a:t>Students may not complete Comprehensive Exams during the Summer semester</a:t>
            </a:r>
          </a:p>
          <a:p>
            <a:pPr marL="0" indent="0">
              <a:buNone/>
            </a:pPr>
            <a:endParaRPr lang="en-US" sz="1900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900" dirty="0">
                <a:solidFill>
                  <a:schemeClr val="tx2"/>
                </a:solidFill>
              </a:rPr>
              <a:t>Faculty need two weeks to read all responses prior to defense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900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900" dirty="0">
                <a:solidFill>
                  <a:schemeClr val="tx2"/>
                </a:solidFill>
              </a:rPr>
              <a:t>Dissertation hours may not be taken until after Comp Exams are complete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200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2"/>
                </a:solidFill>
              </a:rPr>
              <a:t>View complete Comprehensive Exam policy </a:t>
            </a:r>
            <a:r>
              <a:rPr lang="en-US" sz="2000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en-US" sz="2000" dirty="0">
                <a:solidFill>
                  <a:schemeClr val="accent1"/>
                </a:solidFill>
              </a:rPr>
              <a:t> </a:t>
            </a:r>
            <a:r>
              <a:rPr lang="en-US" sz="2000" dirty="0">
                <a:solidFill>
                  <a:schemeClr val="tx2"/>
                </a:solidFill>
              </a:rPr>
              <a:t>and form </a:t>
            </a:r>
            <a:r>
              <a:rPr lang="en-US" sz="2000" dirty="0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endParaRPr lang="en-US" sz="20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D8E9B320-4F92-400E-9E0F-0F3CE1DB67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2125132"/>
              </p:ext>
            </p:extLst>
          </p:nvPr>
        </p:nvGraphicFramePr>
        <p:xfrm>
          <a:off x="8108545" y="1825625"/>
          <a:ext cx="3694016" cy="46969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5" imgW="4663369" imgH="6035040" progId="Acrobat.Document.DC">
                  <p:embed/>
                </p:oleObj>
              </mc:Choice>
              <mc:Fallback>
                <p:oleObj name="Acrobat Document" r:id="rId5" imgW="4663369" imgH="6035040" progId="Acrobat.Document.DC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F657E3F5-79EC-4C5F-A8AC-9C71A402E3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108545" y="1825625"/>
                        <a:ext cx="3694016" cy="46969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60169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CF71B-B644-4BA8-B3F9-B0BE9528B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694" y="318472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Continuous Enrollment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9816E6-BB61-43D2-B2E6-FA94ED28EA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</a:rPr>
              <a:t>Students Must be registered for 6 hours over a three semester time period (including summers)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</a:rPr>
              <a:t>Students Must be registered for at least one hour during dissertation defense semester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</a:rPr>
              <a:t>If a student falls out of compliance, a Re-Entry Application will be needed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</a:rPr>
              <a:t>Please communicate with your advisor if you do not register for courses during any semester or if you are only taking one course a semester.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5144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ACC89-31CA-4EFB-9314-6514A1E0C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024" y="28115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Key Reminders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FCA436-3717-48DE-9043-90B4330594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After obtaining signatures of your committee chair and members, you may return forms to Damien Lawrence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dlawrence@gsu.edu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for the Department Chair’s signature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Dissertation courses require authorization; prior to registering each semester contact Damien Lawrence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dlawrence@gsu.edu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for authorization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700" dirty="0">
                <a:solidFill>
                  <a:schemeClr val="accent1">
                    <a:lumMod val="75000"/>
                  </a:schemeClr>
                </a:solidFill>
              </a:rPr>
              <a:t>Students should apply for graduation two terms prior to graduation; applications may be submitted via </a:t>
            </a:r>
            <a:r>
              <a:rPr lang="en-US" sz="2700" dirty="0">
                <a:solidFill>
                  <a:schemeClr val="accent1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PAWS</a:t>
            </a:r>
            <a:endParaRPr lang="en-US" sz="27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4010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84D98-6E22-499C-BD33-DA118614A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60" y="141190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Graduate Student 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Resources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13356-E86C-48EC-9C3D-EFE7D8D72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2984" y="17933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All forms are located on the Graduate Student Resources site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25A2D9-4ABB-4CE7-BC4F-B495DF6786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820" y="2006484"/>
            <a:ext cx="8848281" cy="438375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B36BBDD-AEEE-4511-82AE-B3C0B4004251}"/>
              </a:ext>
            </a:extLst>
          </p:cNvPr>
          <p:cNvSpPr/>
          <p:nvPr/>
        </p:nvSpPr>
        <p:spPr>
          <a:xfrm>
            <a:off x="2167686" y="6460458"/>
            <a:ext cx="73402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https://education.gsu.edu/admissions/graduate-student-resources/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7550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C1A9B-2AFE-47A0-B558-2C166DF23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379" y="178513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Graduate Certificates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38D1FB-62DD-48F9-B7E4-842BD3A9CA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  <a:hlinkClick r:id="rId3"/>
              </a:rPr>
              <a:t>Program Evaluation Certificate</a:t>
            </a:r>
            <a:endParaRPr lang="en-US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  <a:hlinkClick r:id="rId4"/>
              </a:rPr>
              <a:t>Qualitative Certificate</a:t>
            </a:r>
            <a:endParaRPr lang="en-US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  <a:hlinkClick r:id="rId5"/>
              </a:rPr>
              <a:t>Quantitative Certificate</a:t>
            </a:r>
            <a:endParaRPr lang="en-US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</a:rPr>
              <a:t>Courses taken for certificates can also apply towards program of study for your degree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115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DB40C-C989-40E4-B63E-FE479E42B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43" y="346464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Conferences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190A51C-BD23-40BC-BCCF-A841A24245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52641" y="1536376"/>
            <a:ext cx="8486717" cy="435133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31FC8A2-BD3B-47F3-ABE9-AC17AC7C8DBD}"/>
              </a:ext>
            </a:extLst>
          </p:cNvPr>
          <p:cNvSpPr/>
          <p:nvPr/>
        </p:nvSpPr>
        <p:spPr>
          <a:xfrm>
            <a:off x="2896222" y="6142204"/>
            <a:ext cx="6007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hlinkClick r:id="rId4"/>
              </a:rPr>
              <a:t>https://education.gsu.edu/eps/epsstudents/#eps-conferences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5548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41D6D-D1DF-45F0-B2C3-E7130126A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96" y="290480"/>
            <a:ext cx="10515600" cy="1325563"/>
          </a:xfrm>
        </p:spPr>
        <p:txBody>
          <a:bodyPr>
            <a:normAutofit/>
          </a:bodyPr>
          <a:lstStyle/>
          <a:p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2E86EE-5908-4315-9F1A-E982EFAC61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171" y="1787918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5400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endParaRPr lang="en-US" sz="5400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en-US" sz="5400" dirty="0">
                <a:solidFill>
                  <a:schemeClr val="tx2"/>
                </a:solidFill>
              </a:rPr>
              <a:t>Any Questions?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739974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656</Words>
  <Application>Microsoft Office PowerPoint</Application>
  <PresentationFormat>Widescreen</PresentationFormat>
  <Paragraphs>109</Paragraphs>
  <Slides>15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Wingdings</vt:lpstr>
      <vt:lpstr>Office Theme</vt:lpstr>
      <vt:lpstr>Acrobat Document</vt:lpstr>
      <vt:lpstr>Document</vt:lpstr>
      <vt:lpstr>From Coursework to Comps Ph.D. General Advising Session</vt:lpstr>
      <vt:lpstr>Ph.D. Advising</vt:lpstr>
      <vt:lpstr>Doctoral Flow Chart</vt:lpstr>
      <vt:lpstr>Doctoral Flow Chart</vt:lpstr>
      <vt:lpstr>Program of Study</vt:lpstr>
      <vt:lpstr>Cognate</vt:lpstr>
      <vt:lpstr>Doctoral Advisory  Committee Makeup</vt:lpstr>
      <vt:lpstr>Residency Form</vt:lpstr>
      <vt:lpstr>Comprehensive Exams</vt:lpstr>
      <vt:lpstr>Continuous Enrollment</vt:lpstr>
      <vt:lpstr>Key Reminders</vt:lpstr>
      <vt:lpstr>Graduate Student  Resources</vt:lpstr>
      <vt:lpstr>Graduate Certificates</vt:lpstr>
      <vt:lpstr>Conferences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Comps to Coursework Ph.D. General Advising Session</dc:title>
  <dc:creator>Damien Lawrence</dc:creator>
  <cp:lastModifiedBy>Yinying Wang</cp:lastModifiedBy>
  <cp:revision>18</cp:revision>
  <dcterms:created xsi:type="dcterms:W3CDTF">2022-12-01T13:28:01Z</dcterms:created>
  <dcterms:modified xsi:type="dcterms:W3CDTF">2025-04-11T17:48:37Z</dcterms:modified>
</cp:coreProperties>
</file>